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119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1190" r:id="rId34"/>
    <p:sldId id="1189" r:id="rId35"/>
    <p:sldId id="290" r:id="rId36"/>
    <p:sldId id="1191" r:id="rId37"/>
    <p:sldId id="1187" r:id="rId38"/>
    <p:sldId id="291" r:id="rId39"/>
    <p:sldId id="292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775" autoAdjust="0"/>
  </p:normalViewPr>
  <p:slideViewPr>
    <p:cSldViewPr snapToGrid="0" snapToObjects="1">
      <p:cViewPr varScale="1">
        <p:scale>
          <a:sx n="151" d="100"/>
          <a:sy n="151" d="100"/>
        </p:scale>
        <p:origin x="6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90D8A-E628-F548-97BD-CF7C75518CE1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DBAA-E117-1945-BFEC-878533AF63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50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Generalized the L1 constraint by including the L2 norms of the variables and imposing constraints on the L12 norm. </a:t>
            </a:r>
          </a:p>
          <a:p>
            <a:r>
              <a:rPr lang="en-US" dirty="0"/>
              <a:t>Set a limit for the norm which becomes the L1 norm of these L2 norms.</a:t>
            </a:r>
          </a:p>
          <a:p>
            <a:r>
              <a:rPr lang="en-US" dirty="0"/>
              <a:t>The L2 norms here are the sq of SS of all loadings that belong to the same variable.</a:t>
            </a:r>
          </a:p>
          <a:p>
            <a:r>
              <a:rPr lang="en-US" dirty="0"/>
              <a:t>With this new constraints, we sparsify a group of loadings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3EACD-AB75-4F01-84E2-94209E5E1D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.utdallas.edu/~herve/abdi-awPCA2010.pdf" TargetMode="External"/><Relationship Id="rId2" Type="http://schemas.openxmlformats.org/officeDocument/2006/relationships/hyperlink" Target="https://husson.github.io/MOOC_AnaDo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Zbj-nyJyP-Q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11463" TargetMode="External"/><Relationship Id="rId2" Type="http://schemas.openxmlformats.org/officeDocument/2006/relationships/hyperlink" Target="https://doi.org/10.26398/IJAS.0035-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steur.hal.science/pasteur-0303734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fr-FR" sz="5400" b="1" dirty="0" err="1"/>
              <a:t>Sparse</a:t>
            </a:r>
            <a:r>
              <a:rPr lang="fr-FR" sz="5400" b="1" dirty="0"/>
              <a:t> </a:t>
            </a:r>
            <a:r>
              <a:rPr lang="fr-FR" sz="5400" b="1" dirty="0" err="1"/>
              <a:t>Generalized</a:t>
            </a:r>
            <a:r>
              <a:rPr lang="fr-FR" sz="5400" b="1" dirty="0"/>
              <a:t> </a:t>
            </a:r>
            <a:r>
              <a:rPr lang="fr-FR" sz="5400" b="1" dirty="0" err="1"/>
              <a:t>Singular</a:t>
            </a:r>
            <a:r>
              <a:rPr lang="fr-FR" sz="5400" b="1" dirty="0"/>
              <a:t> Value </a:t>
            </a:r>
            <a:r>
              <a:rPr lang="fr-FR" sz="5400" b="1" dirty="0" err="1"/>
              <a:t>Decomposition</a:t>
            </a:r>
            <a:endParaRPr lang="fr-FR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Autofit/>
          </a:bodyPr>
          <a:lstStyle/>
          <a:p>
            <a:pPr marL="0" lvl="0" indent="0">
              <a:lnSpc>
                <a:spcPct val="90000"/>
              </a:lnSpc>
              <a:buNone/>
            </a:pPr>
            <a:br>
              <a:rPr lang="fr-FR" sz="2000" b="1" dirty="0"/>
            </a:br>
            <a:r>
              <a:rPr lang="fr-FR" sz="2000" b="1" dirty="0"/>
              <a:t>Vincent Guillemot, Vincent Le Goff, Ju-Chi Yu, &amp; Hervé Abdi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individual map</a:t>
            </a:r>
          </a:p>
        </p:txBody>
      </p:sp>
      <p:pic>
        <p:nvPicPr>
          <p:cNvPr id="3" name="Picture 1" descr="SparseGSVD_equations_andCo_files/figure-pptx/individual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circle of correlation</a:t>
            </a:r>
          </a:p>
        </p:txBody>
      </p:sp>
      <p:pic>
        <p:nvPicPr>
          <p:cNvPr id="3" name="Picture 1" descr="SparseGSVD_equations_andCo_files/figure-pptx/variable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Vocabulary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French versus English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799" y="1523325"/>
            <a:ext cx="3212238" cy="26339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41400" lvl="0" defTabSz="914400">
              <a:lnSpc>
                <a:spcPct val="90000"/>
              </a:lnSpc>
            </a:pPr>
            <a:r>
              <a:rPr lang="en-US" sz="2000" dirty="0"/>
              <a:t>“</a:t>
            </a:r>
            <a:r>
              <a:rPr lang="en-US" sz="2000" dirty="0" err="1"/>
              <a:t>Aaaaah</a:t>
            </a:r>
            <a:r>
              <a:rPr lang="en-US" sz="2000" dirty="0"/>
              <a:t>,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acépé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fait </a:t>
            </a:r>
            <a:r>
              <a:rPr lang="en-US" sz="2000" dirty="0" err="1"/>
              <a:t>c’est</a:t>
            </a:r>
            <a:r>
              <a:rPr lang="en-US" sz="2000" dirty="0"/>
              <a:t> la </a:t>
            </a:r>
            <a:r>
              <a:rPr lang="en-US" sz="2000" dirty="0" err="1"/>
              <a:t>pisci-aïe</a:t>
            </a:r>
            <a:r>
              <a:rPr lang="en-US" sz="2000" dirty="0"/>
              <a:t> !”</a:t>
            </a:r>
          </a:p>
          <a:p>
            <a:pPr lvl="0" defTabSz="914400">
              <a:lnSpc>
                <a:spcPct val="90000"/>
              </a:lnSpc>
            </a:pPr>
            <a:endParaRPr lang="en-US" sz="1400" i="1" dirty="0"/>
          </a:p>
          <a:p>
            <a:pPr lvl="0" defTabSz="914400">
              <a:lnSpc>
                <a:spcPct val="90000"/>
              </a:lnSpc>
            </a:pPr>
            <a:r>
              <a:rPr lang="en-US" sz="1400" i="1" dirty="0"/>
              <a:t>(Anonymous student, after 6 hours of teaching PCA in French)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897131"/>
              </p:ext>
            </p:extLst>
          </p:nvPr>
        </p:nvGraphicFramePr>
        <p:xfrm>
          <a:off x="4490803" y="615194"/>
          <a:ext cx="4221014" cy="373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7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English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French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PCA = principal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ACP = analyse en composantes principales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singular 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décomposition en valeurs singulières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EVD = eigenvalue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décomposition en éléments propres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independent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analyse en composantes indépendantes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 dirty="0"/>
                        <a:t>MDS = </a:t>
                      </a:r>
                      <a:r>
                        <a:rPr lang="fr-FR" sz="1100" dirty="0" err="1"/>
                        <a:t>multidimensional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scaling</a:t>
                      </a:r>
                      <a:endParaRPr lang="fr-FR" sz="1100" dirty="0"/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 dirty="0"/>
                        <a:t>MDS = </a:t>
                      </a:r>
                      <a:r>
                        <a:rPr lang="fr-FR" sz="1100" dirty="0" err="1"/>
                        <a:t>multidimensional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scaling</a:t>
                      </a:r>
                      <a:r>
                        <a:rPr lang="fr-FR" sz="1100" dirty="0"/>
                        <a:t> or analyse du triple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vocabulary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Base methods:</a:t>
                </a:r>
              </a:p>
              <a:p>
                <a:pPr lvl="0"/>
                <a:r>
                  <a:rPr dirty="0">
                    <a:latin typeface="Courier"/>
                  </a:rPr>
                  <a:t>eigen</a:t>
                </a:r>
                <a:r>
                  <a:rPr dirty="0"/>
                  <a:t> for eigenvalue decomposition, </a:t>
                </a:r>
                <a:r>
                  <a:rPr dirty="0" err="1">
                    <a:latin typeface="Courier"/>
                  </a:rPr>
                  <a:t>svd</a:t>
                </a:r>
                <a:r>
                  <a:rPr dirty="0"/>
                  <a:t> for singular value decomposition,</a:t>
                </a:r>
              </a:p>
              <a:p>
                <a:pPr lvl="0"/>
                <a:r>
                  <a:rPr dirty="0" err="1">
                    <a:latin typeface="Courier"/>
                  </a:rPr>
                  <a:t>prcomp</a:t>
                </a:r>
                <a:r>
                  <a:rPr dirty="0"/>
                  <a:t> and </a:t>
                </a:r>
                <a:r>
                  <a:rPr dirty="0" err="1">
                    <a:latin typeface="Courier"/>
                  </a:rPr>
                  <a:t>princomp</a:t>
                </a:r>
                <a:r>
                  <a:rPr dirty="0"/>
                  <a:t> for PCA,</a:t>
                </a:r>
              </a:p>
              <a:p>
                <a:pPr lvl="0"/>
                <a:r>
                  <a:rPr dirty="0">
                    <a:latin typeface="Courier"/>
                  </a:rPr>
                  <a:t>biplot</a:t>
                </a:r>
              </a:p>
              <a:p>
                <a:pPr marL="0" lvl="0" indent="0">
                  <a:buNone/>
                </a:pPr>
                <a:r>
                  <a:rPr dirty="0"/>
                  <a:t>Nice packages:</a:t>
                </a:r>
              </a:p>
              <a:p>
                <a:pPr lvl="0"/>
                <a:r>
                  <a:rPr dirty="0" err="1">
                    <a:latin typeface="Courier"/>
                  </a:rPr>
                  <a:t>FactoMineR</a:t>
                </a:r>
                <a:r>
                  <a:rPr dirty="0"/>
                  <a:t>: </a:t>
                </a:r>
                <a:r>
                  <a:rPr dirty="0">
                    <a:latin typeface="Courier"/>
                  </a:rPr>
                  <a:t>PCA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MFA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CA</a:t>
                </a:r>
                <a:r>
                  <a:rPr dirty="0"/>
                  <a:t>, </a:t>
                </a:r>
                <a:r>
                  <a:rPr dirty="0">
                    <a:latin typeface="Courier"/>
                  </a:rPr>
                  <a:t>MCA</a:t>
                </a:r>
                <a:r>
                  <a:rPr dirty="0"/>
                  <a:t> and associates. In earlier versions, the graphs were “crude”…</a:t>
                </a:r>
              </a:p>
              <a:p>
                <a:pPr lvl="0"/>
                <a:r>
                  <a:rPr dirty="0" err="1">
                    <a:latin typeface="Courier"/>
                  </a:rPr>
                  <a:t>factoextra</a:t>
                </a:r>
                <a:r>
                  <a:rPr dirty="0"/>
                  <a:t>: “helper” package to make beautiful plots, and much more!</a:t>
                </a:r>
              </a:p>
              <a:p>
                <a:pPr lvl="0"/>
                <a:r>
                  <a:rPr dirty="0">
                    <a:latin typeface="Courier"/>
                  </a:rPr>
                  <a:t>ade4</a:t>
                </a:r>
                <a:r>
                  <a:rPr dirty="0"/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dirty="0"/>
                  <a:t> PCOA, </a:t>
                </a:r>
                <a:r>
                  <a:rPr dirty="0" err="1"/>
                  <a:t>coinertia</a:t>
                </a:r>
                <a:r>
                  <a:rPr dirty="0"/>
                  <a:t> analysis, STATIS, etc.</a:t>
                </a:r>
              </a:p>
              <a:p>
                <a:pPr lvl="0"/>
                <a:r>
                  <a:rPr dirty="0" err="1">
                    <a:latin typeface="Courier"/>
                  </a:rPr>
                  <a:t>ExPosition</a:t>
                </a:r>
                <a:r>
                  <a:rPr lang="fr-FR" dirty="0"/>
                  <a:t> or </a:t>
                </a:r>
                <a:r>
                  <a:rPr lang="en-US" dirty="0" err="1">
                    <a:latin typeface="Courier"/>
                  </a:rPr>
                  <a:t>TExPosition</a:t>
                </a:r>
                <a:r>
                  <a:rPr lang="en-US" dirty="0">
                    <a:latin typeface="Courier"/>
                  </a:rPr>
                  <a:t>:</a:t>
                </a:r>
                <a:r>
                  <a:rPr dirty="0"/>
                  <a:t> made for psychometricians (they like PLS)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MOOC multivariate data analysis by François Husson: </a:t>
            </a:r>
            <a:r>
              <a:rPr>
                <a:hlinkClick r:id="rId2"/>
              </a:rPr>
              <a:t>https://husson.github.io/MOOC_AnaDo/index.html</a:t>
            </a:r>
            <a:r>
              <a:t> (FR/EN)</a:t>
            </a:r>
          </a:p>
          <a:p>
            <a:pPr lvl="0"/>
            <a:r>
              <a:t>PCA paper(s) by Hervé Abdi: </a:t>
            </a:r>
            <a:r>
              <a:rPr>
                <a:hlinkClick r:id="rId3"/>
              </a:rPr>
              <a:t>https://personal.utdallas.edu/~herve/abdi-awPCA2010.pdf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lculus formula">
            <a:extLst>
              <a:ext uri="{FF2B5EF4-FFF2-40B4-BE49-F238E27FC236}">
                <a16:creationId xmlns:a16="http://schemas.microsoft.com/office/drawing/2014/main" id="{AA20DC05-47DE-FE11-C588-61CF7285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84" b="13647"/>
          <a:stretch/>
        </p:blipFill>
        <p:spPr>
          <a:xfrm>
            <a:off x="20" y="10"/>
            <a:ext cx="9143979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53075"/>
            <a:ext cx="5886450" cy="2403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 little bit of Math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fr-FR" dirty="0"/>
                  <a:t>(non-universal) Conventions: matrices and vectors are </a:t>
                </a:r>
                <a:r>
                  <a:rPr lang="fr-FR" b="1" dirty="0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= number of observations,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for an individual observation,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/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 = data matrix,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ar-AE" dirty="0"/>
                  <a:t> = </a:t>
                </a:r>
                <a:r>
                  <a:rPr lang="fr-FR" dirty="0"/>
                  <a:t>variable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/>
                  <a:t>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dirty="0" err="1"/>
                  <a:t>th</a:t>
                </a:r>
                <a:r>
                  <a:rPr lang="fr-FR" dirty="0"/>
                  <a:t> column of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fr-FR" dirty="0"/>
              </a:p>
              <a:p>
                <a:pPr lvl="0"/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 a set of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coefficients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fr-FR" dirty="0"/>
                  <a:t>, masses for the </a:t>
                </a:r>
                <a:r>
                  <a:rPr lang="fr-FR" dirty="0" err="1"/>
                  <a:t>individuals</a:t>
                </a:r>
                <a:r>
                  <a:rPr lang="fr-FR" dirty="0"/>
                  <a:t>,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fr-FR" dirty="0"/>
                  <a:t>, </a:t>
                </a:r>
                <a:r>
                  <a:rPr lang="fr-FR" dirty="0" err="1"/>
                  <a:t>weights</a:t>
                </a:r>
                <a:r>
                  <a:rPr lang="fr-FR" dirty="0"/>
                  <a:t> for the variables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detour: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Take a pen and paper (or R), and do this multiplication:</a:t>
                </a:r>
                <a:endParaRPr lang="fr-FR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0" lvl="0" indent="0">
                  <a:buNone/>
                </a:pPr>
                <a:endParaRPr lang="fr-FR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>
                    <a:hlinkClick r:id="rId2"/>
                  </a:rPr>
                  <a:t>Cool video: 5 ways to see matrix multiplication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8751"/>
                <a:ext cx="8229600" cy="2775871"/>
              </a:xfrm>
            </p:spPr>
            <p:txBody>
              <a:bodyPr>
                <a:normAutofit lnSpcReduction="10000"/>
              </a:bodyPr>
              <a:lstStyle/>
              <a:p>
                <a:pPr marL="1270000" lvl="0" indent="0">
                  <a:buNone/>
                </a:pPr>
                <a:endParaRPr lang="fr-FR" sz="2000" dirty="0"/>
              </a:p>
              <a:p>
                <a:pPr marL="0" lvl="0" indent="0">
                  <a:buNone/>
                </a:pPr>
                <a:r>
                  <a:rPr lang="fr-FR" dirty="0"/>
                  <a:t>In mathematical words, find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r>
                  <a:rPr lang="fr-FR" dirty="0"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8751"/>
                <a:ext cx="8229600" cy="2775871"/>
              </a:xfrm>
              <a:blipFill>
                <a:blip r:embed="rId2"/>
                <a:stretch>
                  <a:fillRect l="-1235" b="-50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617D663D-F560-36FD-09C7-DA1991631060}"/>
              </a:ext>
            </a:extLst>
          </p:cNvPr>
          <p:cNvSpPr txBox="1"/>
          <p:nvPr/>
        </p:nvSpPr>
        <p:spPr>
          <a:xfrm>
            <a:off x="-221062" y="1256603"/>
            <a:ext cx="8641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0" lvl="0" indent="0">
              <a:buNone/>
            </a:pPr>
            <a:r>
              <a:rPr lang="fr-FR" sz="1800" dirty="0"/>
              <a:t>“</a:t>
            </a:r>
            <a:r>
              <a:rPr lang="fr-FR" sz="1800" dirty="0" err="1"/>
              <a:t>Find</a:t>
            </a:r>
            <a:r>
              <a:rPr lang="fr-FR" sz="1800" dirty="0"/>
              <a:t> a </a:t>
            </a:r>
            <a:r>
              <a:rPr lang="fr-FR" sz="1800" dirty="0" err="1"/>
              <a:t>linear</a:t>
            </a:r>
            <a:r>
              <a:rPr lang="fr-FR" sz="1800" dirty="0"/>
              <a:t> combination of the </a:t>
            </a:r>
            <a:r>
              <a:rPr lang="fr-FR" sz="1800" dirty="0" err="1"/>
              <a:t>columns</a:t>
            </a:r>
            <a:r>
              <a:rPr lang="fr-FR" sz="1800" dirty="0"/>
              <a:t> of the data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would</a:t>
            </a:r>
            <a:r>
              <a:rPr lang="fr-FR" sz="1800" dirty="0"/>
              <a:t> capture the </a:t>
            </a:r>
            <a:r>
              <a:rPr lang="fr-FR" sz="1800" dirty="0" err="1"/>
              <a:t>most</a:t>
            </a:r>
            <a:r>
              <a:rPr lang="fr-FR" sz="1800" dirty="0"/>
              <a:t> information.”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06" y="509798"/>
            <a:ext cx="3128996" cy="280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mental 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948" y="201993"/>
            <a:ext cx="4587584" cy="465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erveau">
            <a:extLst>
              <a:ext uri="{FF2B5EF4-FFF2-40B4-BE49-F238E27FC236}">
                <a16:creationId xmlns:a16="http://schemas.microsoft.com/office/drawing/2014/main" id="{CD9A127F-45AA-1150-C596-86B5C7D8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429" y="426973"/>
            <a:ext cx="4206622" cy="4206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A9B02769-F0F9-CE92-2B8E-CFD59AB3A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3" b="4572"/>
          <a:stretch/>
        </p:blipFill>
        <p:spPr>
          <a:xfrm>
            <a:off x="20" y="-5714"/>
            <a:ext cx="9143979" cy="51655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15"/>
            <a:ext cx="4174944" cy="5165523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47582" y="641861"/>
            <a:ext cx="5165524" cy="3870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736"/>
            <a:ext cx="1559634" cy="5149235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80082" y="2301570"/>
            <a:ext cx="3378495" cy="284193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80917" y="-4863"/>
            <a:ext cx="2570370" cy="5159808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8529" y="-796392"/>
            <a:ext cx="2761518" cy="9158579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5729"/>
            <a:ext cx="3659866" cy="5165529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71" y="1616391"/>
            <a:ext cx="3120174" cy="2129454"/>
          </a:xfrm>
          <a:solidFill>
            <a:schemeClr val="accent4">
              <a:lumMod val="40000"/>
              <a:lumOff val="60000"/>
              <a:alpha val="43029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The mathematical translation of the intuitions behind PCA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Most popular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a linear combination of variables that maximizes variance.”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𝐯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r>
                        <m:rPr>
                          <m:nor/>
                        </m:rPr>
                        <a:rPr lang="fr-FR"/>
                        <m:t>var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lvl="0"/>
                <a:r>
                  <a:rPr lang="fr-FR" dirty="0"/>
                  <a:t>Why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ar-AE" dirty="0"/>
                  <a:t>?</a:t>
                </a:r>
              </a:p>
              <a:p>
                <a:pPr lvl="0"/>
                <a:r>
                  <a:rPr lang="fr-FR" dirty="0"/>
                  <a:t>Dirty trick: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/>
                      <m:t>var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fr-F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𝐗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Least “well-known” intuition of PCA: how does it translate?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a linear combination of variables that maximizes </a:t>
                </a:r>
                <a:r>
                  <a:rPr lang="fr-FR" sz="2000" dirty="0" err="1"/>
                  <a:t>correlation</a:t>
                </a:r>
                <a:r>
                  <a:rPr lang="fr-FR" sz="2000" dirty="0"/>
                  <a:t>.”</a:t>
                </a:r>
              </a:p>
              <a:p>
                <a:pPr marL="1270000" lvl="0" indent="0">
                  <a:buNone/>
                </a:pPr>
                <a:endParaRPr lang="fr-FR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ar-AE" b="1"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fr-FR"/>
                            <m:t>cor</m:t>
                          </m:r>
                        </m:e>
                      </m:nary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ar-AE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97" b="-15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Second least “well-known” intuition of PCA: how does it translate?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“PCA creates the best lower rank approximation of the covariance matrix.”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ar-AE" b="1">
                              <a:latin typeface="Cambria Math" panose="02040503050406030204" pitchFamily="18" charset="0"/>
                            </a:rPr>
                            <m:t>𝐯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ar-AE" sz="2000" dirty="0"/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ar-AE" sz="2000" dirty="0"/>
              </a:p>
              <a:p>
                <a:pPr lvl="0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ar-AE" dirty="0"/>
                  <a:t>: </a:t>
                </a:r>
                <a:r>
                  <a:rPr lang="fr-FR" dirty="0"/>
                  <a:t>the [blank] of the covariance matrix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fr-FR" dirty="0"/>
                  <a:t>: the [blank] of the covariance matrix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image</a:t>
            </a:r>
          </a:p>
        </p:txBody>
      </p:sp>
      <p:pic>
        <p:nvPicPr>
          <p:cNvPr id="3" name="Picture 1" descr="SparseGSVD_equations_andCo_files/figure-pptx/rank1-covarianc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1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2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 can do the same kind of magic with the data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sz="2000" dirty="0"/>
                  <a:t>Singular value decomposition can be used to approximate a rectangular matrix with a lower ranked matrix of the same dimension.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=∥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2000"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dirty="0"/>
                  <a:t>: singular value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dirty="0"/>
                  <a:t>: left singular vector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dirty="0"/>
                  <a:t>: right singular vector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 1 approximation</a:t>
            </a:r>
          </a:p>
        </p:txBody>
      </p:sp>
      <p:pic>
        <p:nvPicPr>
          <p:cNvPr id="3" name="Picture 1" descr="SparseGSVD_equations_andCo_files/figure-pptx/svd%20rank%201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3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Potato Chips Analysis</a:t>
            </a:r>
          </a:p>
        </p:txBody>
      </p:sp>
      <p:pic>
        <p:nvPicPr>
          <p:cNvPr id="3" name="Picture 1" descr="../img/potat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Cut the yummiest French fries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4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Constraining the (Generalized) SVD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LASSO is a (relatively) recent technique originally intended for regression problems: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such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that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or the dual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lvl="0"/>
                <a:r>
                  <a:t>the obtained weights are sparse (with zeros)</a:t>
                </a:r>
              </a:p>
              <a:p>
                <a:pPr lvl="0"/>
                <a:r>
                  <a:t>the non-zeros coefficients correspond to important variables</a:t>
                </a:r>
              </a:p>
              <a:p>
                <a:pPr lvl="0"/>
                <a:r>
                  <a:t>the result is biased</a:t>
                </a:r>
              </a:p>
              <a:p>
                <a:pPr lvl="0"/>
                <a:r>
                  <a:t>selecting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 is done through cross-validation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985" b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arg</m:t>
                            </m:r>
                            <m:limLow>
                              <m:limLow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lim>
                            </m:limLow>
                            <m:sSubSup>
                              <m:sSub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∥"/>
                                    <m:endChr m:val="∥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such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that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=0,∀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&lt;ℓ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and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73881" b="-95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Sparsify the GSVD: the sparse GSVD (</a:t>
                </a:r>
                <a:r>
                  <a:rPr lang="en-US" dirty="0" err="1"/>
                  <a:t>sGSVD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Intersection of 3 spaces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dirty="0"/>
                  <a:t>Orthogonal space: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Sparse MCA (sMCA)</a:t>
                </a:r>
              </a:p>
              <a:p>
                <a:pPr lvl="1"/>
                <a:r>
                  <a:rPr lang="en-US" dirty="0"/>
                  <a:t>Generalize </a:t>
                </a:r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-constraint</a:t>
                </a:r>
              </a:p>
              <a:p>
                <a:pPr lvl="1"/>
                <a:r>
                  <a:rPr lang="en-US" dirty="0"/>
                  <a:t>Group constraint: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(1,2)</a:t>
                </a:r>
                <a:r>
                  <a:rPr lang="en-US" dirty="0"/>
                  <a:t>-norm: sum of </a:t>
                </a:r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-norms: [(Level 1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(Level 2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TW" b="0" dirty="0"/>
                  <a:t>]</a:t>
                </a:r>
                <a:endParaRPr lang="en-US" altLang="zh-TW" b="0" baseline="30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  <a:blipFill>
                <a:blip r:embed="rId3"/>
                <a:stretch>
                  <a:fillRect l="-96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73D724-8F60-465F-9BD6-B571F8B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Sparse GSVD (</a:t>
            </a:r>
            <a:r>
              <a:rPr lang="en-US" sz="2400" dirty="0" err="1"/>
              <a:t>sGSVD</a:t>
            </a:r>
            <a:r>
              <a:rPr lang="en-US" sz="2400" dirty="0"/>
              <a:t>) and sparse MCA (sMCA)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A488-6FDF-4D5F-9B0E-6778521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7AF63-8FA5-45F0-833E-A2396BD4066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758DE-04C7-443D-B9F7-0895CB56F2CE}"/>
              </a:ext>
            </a:extLst>
          </p:cNvPr>
          <p:cNvSpPr txBox="1"/>
          <p:nvPr/>
        </p:nvSpPr>
        <p:spPr>
          <a:xfrm>
            <a:off x="3075793" y="2038891"/>
            <a:ext cx="2091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dirty="0">
                <a:solidFill>
                  <a:prstClr val="black"/>
                </a:solidFill>
                <a:latin typeface="+mj-lt"/>
              </a:rPr>
              <a:t>with weights 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kern="0" baseline="30000" dirty="0">
                <a:solidFill>
                  <a:sysClr val="windowText" lastClr="000000"/>
                </a:solidFill>
                <a:latin typeface="+mj-lt"/>
              </a:rPr>
              <a:t>T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  <a:latin typeface="+mj-lt"/>
              </a:rPr>
              <a:t>X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 = 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AE569B-6B46-4C47-97B9-390FF2BB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84" y="2700519"/>
            <a:ext cx="1515527" cy="7681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6DFCB4E-E030-4499-B3C9-01030D4346FC}"/>
              </a:ext>
            </a:extLst>
          </p:cNvPr>
          <p:cNvSpPr/>
          <p:nvPr/>
        </p:nvSpPr>
        <p:spPr>
          <a:xfrm>
            <a:off x="4038293" y="2699442"/>
            <a:ext cx="476443" cy="74494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3CD9BBAF-D378-4DBC-94BE-09242232D7F7}"/>
              </a:ext>
            </a:extLst>
          </p:cNvPr>
          <p:cNvGraphicFramePr>
            <a:graphicFrameLocks noGrp="1"/>
          </p:cNvGraphicFramePr>
          <p:nvPr/>
        </p:nvGraphicFramePr>
        <p:xfrm>
          <a:off x="0" y="4998228"/>
          <a:ext cx="9144096" cy="16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2">
                  <a:extLst>
                    <a:ext uri="{9D8B030D-6E8A-4147-A177-3AD203B41FA5}">
                      <a16:colId xmlns:a16="http://schemas.microsoft.com/office/drawing/2014/main" val="170538356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55855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1110725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4418401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585173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0568386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690735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40304816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643325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602689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003504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650872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735093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7406869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0014559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5749243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9981426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1243675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437194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4094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37462097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72946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761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21357953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4064975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8226703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5192954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852402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892852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862370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062360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8167681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343196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82003141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34347842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4843624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679339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22879443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18550284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0578390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89980251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7311793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69857622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27522644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90308510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2132767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6296763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46479475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0785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D013A5-79BE-438A-BBFD-2B0BF3E62701}"/>
              </a:ext>
            </a:extLst>
          </p:cNvPr>
          <p:cNvCxnSpPr>
            <a:cxnSpLocks/>
          </p:cNvCxnSpPr>
          <p:nvPr/>
        </p:nvCxnSpPr>
        <p:spPr>
          <a:xfrm flipH="1">
            <a:off x="6633533" y="2896207"/>
            <a:ext cx="1951621" cy="1447838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78734E-7F8F-44DB-AEB9-5EDB2473A6B4}"/>
              </a:ext>
            </a:extLst>
          </p:cNvPr>
          <p:cNvGrpSpPr/>
          <p:nvPr/>
        </p:nvGrpSpPr>
        <p:grpSpPr>
          <a:xfrm>
            <a:off x="6284095" y="2734522"/>
            <a:ext cx="2688455" cy="1740767"/>
            <a:chOff x="12877800" y="5947303"/>
            <a:chExt cx="1219200" cy="12192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129DC2-E12B-4969-B41F-2857CF870AA0}"/>
                </a:ext>
              </a:extLst>
            </p:cNvPr>
            <p:cNvCxnSpPr/>
            <p:nvPr/>
          </p:nvCxnSpPr>
          <p:spPr>
            <a:xfrm>
              <a:off x="12877800" y="6549436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B1B609-FDDA-4C91-9C0A-9A75AF3D57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877800" y="6556903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E9AC112A-5327-46AB-8B4D-8FDDFE610745}"/>
              </a:ext>
            </a:extLst>
          </p:cNvPr>
          <p:cNvSpPr/>
          <p:nvPr/>
        </p:nvSpPr>
        <p:spPr>
          <a:xfrm>
            <a:off x="7073219" y="3032119"/>
            <a:ext cx="1124061" cy="112199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60F988ED-65E4-4548-ABF8-702B5F319672}"/>
              </a:ext>
            </a:extLst>
          </p:cNvPr>
          <p:cNvSpPr/>
          <p:nvPr/>
        </p:nvSpPr>
        <p:spPr>
          <a:xfrm>
            <a:off x="6922151" y="2857375"/>
            <a:ext cx="1426197" cy="1471484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77B3B-7A55-46B1-BC61-0B78B85EDD66}"/>
              </a:ext>
            </a:extLst>
          </p:cNvPr>
          <p:cNvSpPr txBox="1"/>
          <p:nvPr/>
        </p:nvSpPr>
        <p:spPr>
          <a:xfrm>
            <a:off x="5947285" y="4308657"/>
            <a:ext cx="1015823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/>
              <a:t>P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178F6-63A9-41B8-8494-B4904BCB78D0}"/>
              </a:ext>
            </a:extLst>
          </p:cNvPr>
          <p:cNvSpPr txBox="1"/>
          <p:nvPr/>
        </p:nvSpPr>
        <p:spPr>
          <a:xfrm>
            <a:off x="6389050" y="4271904"/>
            <a:ext cx="277727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endParaRPr lang="en-US" sz="1500" baseline="30000" dirty="0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1A327-5F96-48D7-94C8-BA09D7D001D2}"/>
              </a:ext>
            </a:extLst>
          </p:cNvPr>
          <p:cNvSpPr txBox="1"/>
          <p:nvPr/>
        </p:nvSpPr>
        <p:spPr>
          <a:xfrm>
            <a:off x="6331834" y="2736400"/>
            <a:ext cx="1028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4FBFAF-DAB7-4487-BE18-77F9703E85B1}"/>
              </a:ext>
            </a:extLst>
          </p:cNvPr>
          <p:cNvSpPr txBox="1"/>
          <p:nvPr/>
        </p:nvSpPr>
        <p:spPr>
          <a:xfrm>
            <a:off x="6785162" y="2728464"/>
            <a:ext cx="387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BB62D8-CC68-4E97-AC2F-F4FEAF08CCA3}"/>
              </a:ext>
            </a:extLst>
          </p:cNvPr>
          <p:cNvSpPr/>
          <p:nvPr/>
        </p:nvSpPr>
        <p:spPr>
          <a:xfrm>
            <a:off x="7235802" y="4355906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660A3E-F35A-4D51-9524-3D84F3C290E8}"/>
              </a:ext>
            </a:extLst>
          </p:cNvPr>
          <p:cNvSpPr/>
          <p:nvPr/>
        </p:nvSpPr>
        <p:spPr>
          <a:xfrm>
            <a:off x="8763689" y="3219125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362AC3-03E6-49BE-BC23-A3D5C19B8272}"/>
              </a:ext>
            </a:extLst>
          </p:cNvPr>
          <p:cNvCxnSpPr>
            <a:cxnSpLocks/>
            <a:stCxn id="44" idx="7"/>
            <a:endCxn id="45" idx="3"/>
          </p:cNvCxnSpPr>
          <p:nvPr/>
        </p:nvCxnSpPr>
        <p:spPr>
          <a:xfrm flipV="1">
            <a:off x="7323607" y="3306930"/>
            <a:ext cx="1455148" cy="10640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785E12-2E4D-4468-B9E6-8A6A776B8008}"/>
              </a:ext>
            </a:extLst>
          </p:cNvPr>
          <p:cNvCxnSpPr>
            <a:cxnSpLocks/>
            <a:stCxn id="45" idx="2"/>
            <a:endCxn id="48" idx="6"/>
          </p:cNvCxnSpPr>
          <p:nvPr/>
        </p:nvCxnSpPr>
        <p:spPr>
          <a:xfrm flipH="1" flipV="1">
            <a:off x="8270305" y="3259277"/>
            <a:ext cx="493385" cy="112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92ECA0-EE88-4279-8994-E1400465E873}"/>
              </a:ext>
            </a:extLst>
          </p:cNvPr>
          <p:cNvSpPr txBox="1"/>
          <p:nvPr/>
        </p:nvSpPr>
        <p:spPr>
          <a:xfrm>
            <a:off x="7988823" y="4191062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one loading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EAAAFF-C6D2-4A0B-BB66-51244911B9B7}"/>
              </a:ext>
            </a:extLst>
          </p:cNvPr>
          <p:cNvCxnSpPr>
            <a:cxnSpLocks/>
          </p:cNvCxnSpPr>
          <p:nvPr/>
        </p:nvCxnSpPr>
        <p:spPr>
          <a:xfrm>
            <a:off x="6261800" y="3215879"/>
            <a:ext cx="2677400" cy="756217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98A3F553-D046-4613-90F1-1E2D82CEEEB7}"/>
              </a:ext>
            </a:extLst>
          </p:cNvPr>
          <p:cNvSpPr/>
          <p:nvPr/>
        </p:nvSpPr>
        <p:spPr>
          <a:xfrm rot="17149819">
            <a:off x="7017802" y="2706880"/>
            <a:ext cx="1310690" cy="1824148"/>
          </a:xfrm>
          <a:custGeom>
            <a:avLst/>
            <a:gdLst>
              <a:gd name="connsiteX0" fmla="*/ 0 w 1722426"/>
              <a:gd name="connsiteY0" fmla="*/ 1216099 h 2432197"/>
              <a:gd name="connsiteX1" fmla="*/ 861213 w 1722426"/>
              <a:gd name="connsiteY1" fmla="*/ 0 h 2432197"/>
              <a:gd name="connsiteX2" fmla="*/ 1722426 w 1722426"/>
              <a:gd name="connsiteY2" fmla="*/ 1216099 h 2432197"/>
              <a:gd name="connsiteX3" fmla="*/ 861213 w 1722426"/>
              <a:gd name="connsiteY3" fmla="*/ 2432197 h 2432197"/>
              <a:gd name="connsiteX4" fmla="*/ 0 w 1722426"/>
              <a:gd name="connsiteY4" fmla="*/ 1216099 h 2432197"/>
              <a:gd name="connsiteX0" fmla="*/ 0 w 1726766"/>
              <a:gd name="connsiteY0" fmla="*/ 1216099 h 2432197"/>
              <a:gd name="connsiteX1" fmla="*/ 861213 w 1726766"/>
              <a:gd name="connsiteY1" fmla="*/ 0 h 2432197"/>
              <a:gd name="connsiteX2" fmla="*/ 1726766 w 1726766"/>
              <a:gd name="connsiteY2" fmla="*/ 908613 h 2432197"/>
              <a:gd name="connsiteX3" fmla="*/ 861213 w 1726766"/>
              <a:gd name="connsiteY3" fmla="*/ 2432197 h 2432197"/>
              <a:gd name="connsiteX4" fmla="*/ 0 w 1726766"/>
              <a:gd name="connsiteY4" fmla="*/ 1216099 h 2432197"/>
              <a:gd name="connsiteX0" fmla="*/ 0 w 1747586"/>
              <a:gd name="connsiteY0" fmla="*/ 1390971 h 2432197"/>
              <a:gd name="connsiteX1" fmla="*/ 882033 w 1747586"/>
              <a:gd name="connsiteY1" fmla="*/ 0 h 2432197"/>
              <a:gd name="connsiteX2" fmla="*/ 1747586 w 1747586"/>
              <a:gd name="connsiteY2" fmla="*/ 908613 h 2432197"/>
              <a:gd name="connsiteX3" fmla="*/ 882033 w 1747586"/>
              <a:gd name="connsiteY3" fmla="*/ 2432197 h 2432197"/>
              <a:gd name="connsiteX4" fmla="*/ 0 w 1747586"/>
              <a:gd name="connsiteY4" fmla="*/ 1390971 h 24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86" h="2432197">
                <a:moveTo>
                  <a:pt x="0" y="1390971"/>
                </a:moveTo>
                <a:lnTo>
                  <a:pt x="882033" y="0"/>
                </a:lnTo>
                <a:lnTo>
                  <a:pt x="1747586" y="908613"/>
                </a:lnTo>
                <a:lnTo>
                  <a:pt x="882033" y="2432197"/>
                </a:lnTo>
                <a:lnTo>
                  <a:pt x="0" y="1390971"/>
                </a:lnTo>
                <a:close/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A11228-8F58-4720-88B8-D31D10E8A4AE}"/>
              </a:ext>
            </a:extLst>
          </p:cNvPr>
          <p:cNvSpPr/>
          <p:nvPr/>
        </p:nvSpPr>
        <p:spPr>
          <a:xfrm>
            <a:off x="6863480" y="3086634"/>
            <a:ext cx="1530445" cy="101296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321A831D-0BAE-4586-89A5-3EBEE0A44DAB}"/>
              </a:ext>
            </a:extLst>
          </p:cNvPr>
          <p:cNvSpPr/>
          <p:nvPr/>
        </p:nvSpPr>
        <p:spPr>
          <a:xfrm>
            <a:off x="6575373" y="2987879"/>
            <a:ext cx="2110753" cy="1216250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033B13-3FA5-42AC-B8D6-098F56F0AA81}"/>
              </a:ext>
            </a:extLst>
          </p:cNvPr>
          <p:cNvSpPr/>
          <p:nvPr/>
        </p:nvSpPr>
        <p:spPr>
          <a:xfrm>
            <a:off x="8167434" y="3207842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767502-3A11-4765-ADC6-C65ABDA53311}"/>
              </a:ext>
            </a:extLst>
          </p:cNvPr>
          <p:cNvSpPr/>
          <p:nvPr/>
        </p:nvSpPr>
        <p:spPr>
          <a:xfrm>
            <a:off x="8171557" y="3214478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/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blipFill>
                <a:blip r:embed="rId5"/>
                <a:stretch>
                  <a:fillRect l="-50000" t="-5263" r="-10000" b="-3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0.05117 0.06598 " pathEditMode="fixed" rAng="0" ptsTypes="AA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326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0.06528 L 0.01289 0.0268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06524 -0.06389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4 -0.06389 L -0.04662 -0.03125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162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1" grpId="1"/>
      <p:bldP spid="42" grpId="0"/>
      <p:bldP spid="43" grpId="0"/>
      <p:bldP spid="43" grpId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50" grpId="0"/>
      <p:bldP spid="52" grpId="0" animBg="1"/>
      <p:bldP spid="53" grpId="0" animBg="1"/>
      <p:bldP spid="54" grpId="0" animBg="1"/>
      <p:bldP spid="54" grpId="1" animBg="1"/>
      <p:bldP spid="48" grpId="0" animBg="1"/>
      <p:bldP spid="48" grpId="1" animBg="1"/>
      <p:bldP spid="48" grpId="2" animBg="1"/>
      <p:bldP spid="48" grpId="3" animBg="1"/>
      <p:bldP spid="55" grpId="0" animBg="1"/>
      <p:bldP spid="55" grpId="1" animBg="1"/>
      <p:bldP spid="55" grpId="2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arg</m:t>
                            </m:r>
                            <m:limLow>
                              <m:limLow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lim>
                            </m:limLow>
                            <m:sSubSup>
                              <m:sSub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∥"/>
                                    <m:endChr m:val="∥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such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that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=0,∀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&lt;ℓ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and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73881" b="-95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are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dirty="0"/>
                  <a:t> = masses, weights… so metrics</a:t>
                </a:r>
                <a:endParaRPr lang="fr-FR" dirty="0"/>
              </a:p>
              <a:p>
                <a:r>
                  <a:rPr lang="fr-FR" dirty="0" err="1"/>
                  <a:t>Number</a:t>
                </a:r>
                <a:r>
                  <a:rPr lang="fr-FR" dirty="0"/>
                  <a:t> of dimensions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</m:sSub>
                  </m:oMath>
                </a14:m>
                <a:r>
                  <a:rPr dirty="0"/>
                  <a:t> = sparsity parameters, between 1 (strong sparsity),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/>
                          <m:t>dimension</m:t>
                        </m:r>
                      </m:e>
                    </m:rad>
                  </m:oMath>
                </a14:m>
                <a:r>
                  <a:rPr dirty="0"/>
                  <a:t> (no sparsity)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00FB-4DCE-683C-0E57-997601A5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&amp; Found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Transition formulas: from rows to columns and back: pseudo-version</a:t>
                </a:r>
              </a:p>
              <a:p>
                <a:endParaRPr lang="en-US" dirty="0"/>
              </a:p>
              <a:p>
                <a:r>
                  <a:rPr lang="en-US" dirty="0"/>
                  <a:t>Supplementary projection: pseudo-inverse projector</a:t>
                </a:r>
              </a:p>
              <a:p>
                <a:endParaRPr lang="en-US" dirty="0"/>
              </a:p>
              <a:p>
                <a:r>
                  <a:rPr lang="en-US" dirty="0"/>
                  <a:t>Asymmetric projection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1): kept</a:t>
                </a:r>
              </a:p>
              <a:p>
                <a:endParaRPr lang="en-US" dirty="0"/>
              </a:p>
              <a:p>
                <a:r>
                  <a:rPr lang="en-US" dirty="0"/>
                  <a:t>Distributional equivalence: kept</a:t>
                </a:r>
              </a:p>
              <a:p>
                <a:endParaRPr lang="en-US" dirty="0"/>
              </a:p>
              <a:p>
                <a:r>
                  <a:rPr lang="en-US" dirty="0"/>
                  <a:t>Nested Solutions (i.e., </a:t>
                </a:r>
                <a:r>
                  <a:rPr lang="en-US" b="1" dirty="0"/>
                  <a:t>X</a:t>
                </a:r>
                <a:r>
                  <a:rPr lang="en-US" dirty="0"/>
                  <a:t> vs. </a:t>
                </a:r>
                <a:r>
                  <a:rPr lang="en-US" b="1" dirty="0"/>
                  <a:t>X</a:t>
                </a:r>
                <a:r>
                  <a:rPr lang="en-US" dirty="0"/>
                  <a:t> – </a:t>
                </a:r>
                <a:r>
                  <a:rPr lang="en-US" b="1" dirty="0" err="1"/>
                  <a:t>rc</a:t>
                </a:r>
                <a:r>
                  <a:rPr lang="en-US" baseline="30000" dirty="0" err="1"/>
                  <a:t>T</a:t>
                </a:r>
                <a:r>
                  <a:rPr lang="en-US" dirty="0"/>
                  <a:t>) and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= 1): Lost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  <a:blipFill>
                <a:blip r:embed="rId2"/>
                <a:stretch>
                  <a:fillRect l="-804" t="-2041" b="-13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fun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belong to the fan club of: (Witten, Tibshirani, and Hastie 2009; Trendafilov 2014, Journee2010).</a:t>
            </a:r>
          </a:p>
          <a:p>
            <a:pPr marL="0" lvl="0" indent="0">
              <a:buNone/>
            </a:pPr>
            <a:r>
              <a:t>Our work on:</a:t>
            </a:r>
          </a:p>
          <a:p>
            <a:pPr lvl="0"/>
            <a:r>
              <a:t>Constrained Singular Value Decomposition (Guillemot et al. 2019)</a:t>
            </a:r>
          </a:p>
          <a:p>
            <a:pPr lvl="0"/>
            <a:r>
              <a:t>Sparse Correspondence Analysis (Abdi et al. 2024)</a:t>
            </a:r>
          </a:p>
          <a:p>
            <a:pPr lvl="0"/>
            <a:r>
              <a:t>Sparse Multiple Correspondence Analysis (Guillemot et al. 2020; Yu et al. 2024)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dirty="0"/>
              <a:t>Abdi, </a:t>
            </a:r>
            <a:r>
              <a:rPr dirty="0" err="1"/>
              <a:t>Hervé</a:t>
            </a:r>
            <a:r>
              <a:rPr dirty="0"/>
              <a:t>, Vincent Guillemot, </a:t>
            </a:r>
            <a:r>
              <a:rPr dirty="0" err="1"/>
              <a:t>Ruiping</a:t>
            </a:r>
            <a:r>
              <a:rPr dirty="0"/>
              <a:t> Liu, </a:t>
            </a:r>
            <a:r>
              <a:rPr dirty="0" err="1"/>
              <a:t>Ndèye</a:t>
            </a:r>
            <a:r>
              <a:rPr dirty="0"/>
              <a:t> Niang, Gilbert Saporta, and Ju-chi Yu. 2024. “From Plain to Sparse Correspondence Analysis: a Generalized SVD Approach.” </a:t>
            </a:r>
            <a:r>
              <a:rPr i="1" dirty="0" err="1"/>
              <a:t>Statistica</a:t>
            </a:r>
            <a:r>
              <a:rPr i="1" dirty="0"/>
              <a:t> </a:t>
            </a:r>
            <a:r>
              <a:rPr i="1" dirty="0" err="1"/>
              <a:t>Applicata</a:t>
            </a:r>
            <a:r>
              <a:rPr i="1" dirty="0"/>
              <a:t> - Italian Journal of Applied Statistics</a:t>
            </a:r>
            <a:r>
              <a:rPr dirty="0"/>
              <a:t> 35 (3): 1–39. </a:t>
            </a:r>
            <a:r>
              <a:rPr dirty="0">
                <a:hlinkClick r:id="rId2"/>
              </a:rPr>
              <a:t>https://doi.org/10.26398/IJAS.0035-014</a:t>
            </a:r>
            <a:r>
              <a:rPr dirty="0"/>
              <a:t>.</a:t>
            </a:r>
          </a:p>
          <a:p>
            <a:r>
              <a:rPr dirty="0"/>
              <a:t>Guillemot, Vincent, Derek Beaton, Arnaud </a:t>
            </a:r>
            <a:r>
              <a:rPr dirty="0" err="1"/>
              <a:t>Gloaguen</a:t>
            </a:r>
            <a:r>
              <a:rPr dirty="0"/>
              <a:t>, Tommy </a:t>
            </a:r>
            <a:r>
              <a:rPr dirty="0" err="1"/>
              <a:t>Löfstedt</a:t>
            </a:r>
            <a:r>
              <a:rPr dirty="0"/>
              <a:t>, Brian Levine, Nicolas Raymond, Arthur </a:t>
            </a:r>
            <a:r>
              <a:rPr dirty="0" err="1"/>
              <a:t>Tenenhaus</a:t>
            </a:r>
            <a:r>
              <a:rPr dirty="0"/>
              <a:t>, and </a:t>
            </a:r>
            <a:r>
              <a:rPr dirty="0" err="1"/>
              <a:t>Hervé</a:t>
            </a:r>
            <a:r>
              <a:rPr dirty="0"/>
              <a:t> Abdi. 2019. “A constrained singular value decomposition method that integrates sparsity and orthogonality.” Edited by Shyamal D </a:t>
            </a:r>
            <a:r>
              <a:rPr dirty="0" err="1"/>
              <a:t>Peddada</a:t>
            </a:r>
            <a:r>
              <a:rPr dirty="0"/>
              <a:t>. </a:t>
            </a:r>
            <a:r>
              <a:rPr i="1" dirty="0"/>
              <a:t>PLOS ONE</a:t>
            </a:r>
            <a:r>
              <a:rPr dirty="0"/>
              <a:t> 14 (3): e0211463. </a:t>
            </a:r>
            <a:r>
              <a:rPr dirty="0">
                <a:hlinkClick r:id="rId3"/>
              </a:rPr>
              <a:t>https://doi.org/10.1371/journal.pone.0211463</a:t>
            </a:r>
            <a:r>
              <a:rPr dirty="0"/>
              <a:t>.</a:t>
            </a:r>
          </a:p>
          <a:p>
            <a:r>
              <a:rPr dirty="0"/>
              <a:t>Guillemot, Vincent, Julie Le Borgne, Arnaud </a:t>
            </a:r>
            <a:r>
              <a:rPr dirty="0" err="1"/>
              <a:t>Gloaguen</a:t>
            </a:r>
            <a:r>
              <a:rPr dirty="0"/>
              <a:t>, Arthur </a:t>
            </a:r>
            <a:r>
              <a:rPr dirty="0" err="1"/>
              <a:t>Tenenhaus</a:t>
            </a:r>
            <a:r>
              <a:rPr dirty="0"/>
              <a:t>, Gilbert Saporta, Sylvie Chollet, Derek Beaton, and </a:t>
            </a:r>
            <a:r>
              <a:rPr dirty="0" err="1"/>
              <a:t>Hervé</a:t>
            </a:r>
            <a:r>
              <a:rPr dirty="0"/>
              <a:t> Abdi. 2020. “Sparse Multiple Correspondence Analysis.” In </a:t>
            </a:r>
            <a:r>
              <a:rPr i="1" dirty="0"/>
              <a:t>52èmes </a:t>
            </a:r>
            <a:r>
              <a:rPr i="1" dirty="0" err="1"/>
              <a:t>Journées</a:t>
            </a:r>
            <a:r>
              <a:rPr i="1" dirty="0"/>
              <a:t> de </a:t>
            </a:r>
            <a:r>
              <a:rPr i="1" dirty="0" err="1"/>
              <a:t>Statistique</a:t>
            </a:r>
            <a:r>
              <a:rPr dirty="0"/>
              <a:t>, 830–35. 52èmes </a:t>
            </a:r>
            <a:r>
              <a:rPr dirty="0" err="1"/>
              <a:t>Journées</a:t>
            </a:r>
            <a:r>
              <a:rPr dirty="0"/>
              <a:t> de </a:t>
            </a:r>
            <a:r>
              <a:rPr dirty="0" err="1"/>
              <a:t>Statistiques</a:t>
            </a:r>
            <a:r>
              <a:rPr dirty="0"/>
              <a:t> de La Société Française de </a:t>
            </a:r>
            <a:r>
              <a:rPr dirty="0" err="1"/>
              <a:t>Statistique</a:t>
            </a:r>
            <a:r>
              <a:rPr dirty="0"/>
              <a:t> (</a:t>
            </a:r>
            <a:r>
              <a:rPr dirty="0" err="1"/>
              <a:t>SFdS</a:t>
            </a:r>
            <a:r>
              <a:rPr dirty="0"/>
              <a:t>). Nice, France: Société Française de </a:t>
            </a:r>
            <a:r>
              <a:rPr dirty="0" err="1"/>
              <a:t>Statistique</a:t>
            </a:r>
            <a:r>
              <a:rPr dirty="0"/>
              <a:t> (</a:t>
            </a:r>
            <a:r>
              <a:rPr dirty="0" err="1"/>
              <a:t>SFdS</a:t>
            </a:r>
            <a:r>
              <a:rPr dirty="0"/>
              <a:t>). </a:t>
            </a:r>
            <a:r>
              <a:rPr dirty="0">
                <a:hlinkClick r:id="rId4"/>
              </a:rPr>
              <a:t>https://pasteur.hal.science/pasteur-03037346</a:t>
            </a:r>
            <a:r>
              <a:rPr dirty="0"/>
              <a:t>.</a:t>
            </a:r>
          </a:p>
          <a:p>
            <a:r>
              <a:rPr dirty="0" err="1"/>
              <a:t>Trendafilov</a:t>
            </a:r>
            <a:r>
              <a:rPr dirty="0"/>
              <a:t>, </a:t>
            </a:r>
            <a:r>
              <a:rPr dirty="0" err="1"/>
              <a:t>Nickolay</a:t>
            </a:r>
            <a:r>
              <a:rPr dirty="0"/>
              <a:t> T. 2014. “From Simple Structure to Sparse Components: A Review.” </a:t>
            </a:r>
            <a:r>
              <a:rPr i="1" dirty="0"/>
              <a:t>Computational Statistics</a:t>
            </a:r>
            <a:r>
              <a:rPr dirty="0"/>
              <a:t> 29 (3-4): 431–54.</a:t>
            </a:r>
          </a:p>
          <a:p>
            <a:r>
              <a:rPr dirty="0"/>
              <a:t>Witten, Daniela M, Robert </a:t>
            </a:r>
            <a:r>
              <a:rPr dirty="0" err="1"/>
              <a:t>Tibshirani</a:t>
            </a:r>
            <a:r>
              <a:rPr dirty="0"/>
              <a:t>, and Trevor Hastie. 2009. “A Penalized Matrix Decomposition, with Applications to Sparse Principal Components and Canonical Correlation Analysis.” </a:t>
            </a:r>
            <a:r>
              <a:rPr i="1" dirty="0"/>
              <a:t>Biostatistics</a:t>
            </a:r>
            <a:r>
              <a:rPr dirty="0"/>
              <a:t> 10 (3): 515–34.</a:t>
            </a:r>
          </a:p>
          <a:p>
            <a:r>
              <a:rPr dirty="0"/>
              <a:t>Yu, Ju-Chi, Julie Le Borgne, Anjali Krishnan, Arnaud </a:t>
            </a:r>
            <a:r>
              <a:rPr dirty="0" err="1"/>
              <a:t>Gloaguen</a:t>
            </a:r>
            <a:r>
              <a:rPr dirty="0"/>
              <a:t>, Cheng-Ta Yang, Laura A. Rabin, </a:t>
            </a:r>
            <a:r>
              <a:rPr dirty="0" err="1"/>
              <a:t>Hervé</a:t>
            </a:r>
            <a:r>
              <a:rPr dirty="0"/>
              <a:t> Abdi, and Vincent Guillemot. 2024. “Sparse Factor Analysis for Categorical Data with the Group-Sparse Generalized Singular Value Decomposition.” </a:t>
            </a:r>
            <a:r>
              <a:rPr i="1" dirty="0"/>
              <a:t>Computational Statistics and Data Analysis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Whale versus krill: this is you</a:t>
            </a:r>
          </a:p>
        </p:txBody>
      </p:sp>
      <p:pic>
        <p:nvPicPr>
          <p:cNvPr id="4" name="Picture 1" descr="../img/WideMouthShark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64" y="4675641"/>
            <a:ext cx="4305718" cy="93571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1100" dirty="0"/>
              <a:t>Artwork by </a:t>
            </a:r>
            <a:r>
              <a:rPr sz="1100" dirty="0">
                <a:latin typeface="Courier"/>
              </a:rPr>
              <a:t>@</a:t>
            </a:r>
            <a:r>
              <a:rPr sz="1100" dirty="0" err="1">
                <a:latin typeface="Courier"/>
              </a:rPr>
              <a:t>allison_horst</a:t>
            </a:r>
            <a:r>
              <a:rPr sz="1100" dirty="0"/>
              <a:t> </a:t>
            </a:r>
            <a:r>
              <a:rPr sz="1100" dirty="0">
                <a:hlinkClick r:id="rId3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Whale versus krill: this is your data</a:t>
            </a:r>
          </a:p>
        </p:txBody>
      </p:sp>
      <p:pic>
        <p:nvPicPr>
          <p:cNvPr id="3" name="Picture 1" descr="../img/WideMouthShark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BD76B8-B7D9-E106-FD29-435D0D5B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" y="4675641"/>
            <a:ext cx="4305718" cy="93571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1100" dirty="0"/>
              <a:t>Artwork by </a:t>
            </a:r>
            <a:r>
              <a:rPr sz="1100" dirty="0">
                <a:latin typeface="Courier"/>
              </a:rPr>
              <a:t>@</a:t>
            </a:r>
            <a:r>
              <a:rPr sz="1100" dirty="0" err="1">
                <a:latin typeface="Courier"/>
              </a:rPr>
              <a:t>allison_horst</a:t>
            </a:r>
            <a:r>
              <a:rPr sz="1100" dirty="0"/>
              <a:t> </a:t>
            </a:r>
            <a:r>
              <a:rPr sz="1100" dirty="0">
                <a:hlinkClick r:id="rId3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tri-force of PCA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dirty="0"/>
              <a:t>The tri-force of PCA</a:t>
            </a:r>
            <a:endParaRPr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C5B6860B-E733-96BC-01FF-A095E989D6E2}"/>
              </a:ext>
            </a:extLst>
          </p:cNvPr>
          <p:cNvSpPr/>
          <p:nvPr/>
        </p:nvSpPr>
        <p:spPr>
          <a:xfrm>
            <a:off x="3717890" y="1527349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0727AAE-B0B8-850C-8404-72D7C51ADD92}"/>
              </a:ext>
            </a:extLst>
          </p:cNvPr>
          <p:cNvSpPr/>
          <p:nvPr/>
        </p:nvSpPr>
        <p:spPr>
          <a:xfrm>
            <a:off x="4456444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E92BD11-C7EE-A32C-7B43-E6564F003C8E}"/>
              </a:ext>
            </a:extLst>
          </p:cNvPr>
          <p:cNvSpPr/>
          <p:nvPr/>
        </p:nvSpPr>
        <p:spPr>
          <a:xfrm>
            <a:off x="2979336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7EB23-8222-FF06-44A4-3BEEBBD4DD8C}"/>
              </a:ext>
            </a:extLst>
          </p:cNvPr>
          <p:cNvSpPr txBox="1"/>
          <p:nvPr/>
        </p:nvSpPr>
        <p:spPr>
          <a:xfrm>
            <a:off x="3966586" y="1118648"/>
            <a:ext cx="122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Screeplot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974456-1DAD-529C-B2FC-4F79529EC195}"/>
              </a:ext>
            </a:extLst>
          </p:cNvPr>
          <p:cNvSpPr txBox="1"/>
          <p:nvPr/>
        </p:nvSpPr>
        <p:spPr>
          <a:xfrm>
            <a:off x="2289768" y="4084542"/>
            <a:ext cx="137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Individual</a:t>
            </a:r>
            <a:r>
              <a:rPr lang="fr-FR" dirty="0"/>
              <a:t> </a:t>
            </a:r>
          </a:p>
          <a:p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A1C1813-514B-46D0-4C80-2C11790BAA9D}"/>
              </a:ext>
            </a:extLst>
          </p:cNvPr>
          <p:cNvSpPr txBox="1"/>
          <p:nvPr/>
        </p:nvSpPr>
        <p:spPr>
          <a:xfrm>
            <a:off x="5791619" y="4072632"/>
            <a:ext cx="1760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Circle of </a:t>
            </a:r>
          </a:p>
          <a:p>
            <a:r>
              <a:rPr lang="fr-FR" dirty="0" err="1"/>
              <a:t>correlation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lang="fr-FR" dirty="0" err="1">
                <a:latin typeface="Courier"/>
              </a:rPr>
              <a:t>library</a:t>
            </a:r>
            <a:r>
              <a:rPr lang="fr-FR" dirty="0">
                <a:latin typeface="Courier"/>
              </a:rPr>
              <a:t>(</a:t>
            </a:r>
            <a:r>
              <a:rPr lang="fr-FR" dirty="0" err="1">
                <a:latin typeface="Courier"/>
              </a:rPr>
              <a:t>readxl</a:t>
            </a:r>
            <a:r>
              <a:rPr lang="fr-FR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xtmp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read_excel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simul.xlsx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endParaRPr lang="fr-FR" dirty="0"/>
          </a:p>
          <a:p>
            <a:pPr lvl="0" indent="0">
              <a:buNone/>
            </a:pPr>
            <a:r>
              <a:rPr dirty="0">
                <a:latin typeface="Courier"/>
              </a:rPr>
              <a:t>x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as.matrix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xtmp</a:t>
            </a:r>
            <a:r>
              <a:rPr dirty="0">
                <a:latin typeface="Courier"/>
              </a:rPr>
              <a:t>[,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])</a:t>
            </a:r>
            <a:endParaRPr lang="fr-FR" dirty="0"/>
          </a:p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rownames</a:t>
            </a:r>
            <a:r>
              <a:rPr dirty="0">
                <a:latin typeface="Courier"/>
              </a:rPr>
              <a:t>(x)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xtmp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Ind</a:t>
            </a:r>
            <a:endParaRPr dirty="0">
              <a:latin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screeplot</a:t>
            </a:r>
          </a:p>
        </p:txBody>
      </p:sp>
      <p:pic>
        <p:nvPicPr>
          <p:cNvPr id="3" name="Picture 1" descr="SparseGSVD_equations_andCo_files/figure-pptx/scre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376</TotalTime>
  <Words>1504</Words>
  <Application>Microsoft Macintosh PowerPoint</Application>
  <PresentationFormat>Affichage à l'écran (16:9)</PresentationFormat>
  <Paragraphs>175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Courier</vt:lpstr>
      <vt:lpstr>Office Theme</vt:lpstr>
      <vt:lpstr>Sparse Generalized Singular Value Decomposition</vt:lpstr>
      <vt:lpstr>Some mental images</vt:lpstr>
      <vt:lpstr>Potato Chips Analysis</vt:lpstr>
      <vt:lpstr>Whale versus krill: this is you</vt:lpstr>
      <vt:lpstr>Whale versus krill: this is your data</vt:lpstr>
      <vt:lpstr>The tri-force of PCA</vt:lpstr>
      <vt:lpstr>The tri-force of PCA</vt:lpstr>
      <vt:lpstr>Example data</vt:lpstr>
      <vt:lpstr>Example screeplot</vt:lpstr>
      <vt:lpstr>Example individual map</vt:lpstr>
      <vt:lpstr>Example circle of correlation</vt:lpstr>
      <vt:lpstr>Vocabulary</vt:lpstr>
      <vt:lpstr>French versus English</vt:lpstr>
      <vt:lpstr>R vocabulary</vt:lpstr>
      <vt:lpstr>And a few nice books and papers</vt:lpstr>
      <vt:lpstr>A little bit of Math</vt:lpstr>
      <vt:lpstr>Notations</vt:lpstr>
      <vt:lpstr>A little detour: matrix multiplication</vt:lpstr>
      <vt:lpstr>PCA</vt:lpstr>
      <vt:lpstr>The mathematical translation of the intuitions behind PCA</vt:lpstr>
      <vt:lpstr>Most popular intuition of PCA: how does it translate?</vt:lpstr>
      <vt:lpstr>Least “well-known” intuition of PCA: how does it translate?</vt:lpstr>
      <vt:lpstr>Second least “well-known” intuition of PCA: how does it translate?</vt:lpstr>
      <vt:lpstr>A little image</vt:lpstr>
      <vt:lpstr>Rank-1 approximations</vt:lpstr>
      <vt:lpstr>Increasing rank approximations</vt:lpstr>
      <vt:lpstr>We can do the same kind of magic with the data itself</vt:lpstr>
      <vt:lpstr>Rank 1 approximation</vt:lpstr>
      <vt:lpstr>Rank-1 approximations</vt:lpstr>
      <vt:lpstr>Increasing rank approximations</vt:lpstr>
      <vt:lpstr>Constraining the (Generalized) SVD</vt:lpstr>
      <vt:lpstr>LASSO</vt:lpstr>
      <vt:lpstr>Optimization problem</vt:lpstr>
      <vt:lpstr>Sparse GSVD (sGSVD) and sparse MCA (sMCA)</vt:lpstr>
      <vt:lpstr>Optimization problem</vt:lpstr>
      <vt:lpstr>What are the parameters?</vt:lpstr>
      <vt:lpstr>Lost &amp; Found</vt:lpstr>
      <vt:lpstr>A few fun papers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cp:lastModifiedBy>Vincent  GUILLEMOT</cp:lastModifiedBy>
  <cp:revision>10</cp:revision>
  <cp:lastPrinted>2024-06-02T14:25:58Z</cp:lastPrinted>
  <dcterms:created xsi:type="dcterms:W3CDTF">2024-06-02T10:43:46Z</dcterms:created>
  <dcterms:modified xsi:type="dcterms:W3CDTF">2024-06-03T13:57:14Z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